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10"/>
  </p:notesMasterIdLst>
  <p:handoutMasterIdLst>
    <p:handoutMasterId r:id="rId11"/>
  </p:handoutMasterIdLst>
  <p:sldIdLst>
    <p:sldId id="273" r:id="rId3"/>
    <p:sldId id="256" r:id="rId4"/>
    <p:sldId id="269" r:id="rId5"/>
    <p:sldId id="271" r:id="rId6"/>
    <p:sldId id="270" r:id="rId7"/>
    <p:sldId id="268" r:id="rId8"/>
    <p:sldId id="272" r:id="rId9"/>
  </p:sldIdLst>
  <p:sldSz cx="18288000" cy="10287000"/>
  <p:notesSz cx="6858000" cy="9144000"/>
  <p:embeddedFontLst>
    <p:embeddedFont>
      <p:font typeface="Aptos Narrow" panose="020B0004020202020204" pitchFamily="34" charset="0"/>
      <p:regular r:id="rId12"/>
      <p:bold r:id="rId13"/>
      <p:italic r:id="rId14"/>
      <p:boldItalic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Glacial Indifference" panose="020B0604020202020204" charset="0"/>
      <p:regular r:id="rId20"/>
    </p:embeddedFont>
    <p:embeddedFont>
      <p:font typeface="Glacial Indifference Bold" panose="020B0604020202020204" charset="0"/>
      <p:regular r:id="rId21"/>
    </p:embeddedFont>
    <p:embeddedFont>
      <p:font typeface="Mokoto" pitchFamily="2" charset="0"/>
      <p:regular r:id="rId22"/>
    </p:embeddedFont>
    <p:embeddedFont>
      <p:font typeface="Montserrat" panose="00000500000000000000" pitchFamily="2" charset="0"/>
      <p:regular r:id="rId23"/>
      <p:bold r:id="rId24"/>
      <p:italic r:id="rId25"/>
      <p:boldItalic r:id="rId26"/>
    </p:embeddedFont>
    <p:embeddedFont>
      <p:font typeface="Montserrat Bold" panose="00000800000000000000" charset="0"/>
      <p:regular r:id="rId27"/>
    </p:embeddedFont>
    <p:embeddedFont>
      <p:font typeface="Montserrat Ultra-Bold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AF7"/>
    <a:srgbClr val="090A7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2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94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1.xml"/><Relationship Id="rId21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9388BD41-F753-B616-A066-47848E8645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8FCB7FF-1893-F1F3-CC2D-FCDDB1CFE9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10B44-9BC5-40CE-AFE6-595120606D79}" type="datetimeFigureOut">
              <a:rPr lang="es-PE" smtClean="0"/>
              <a:t>30/08/2026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DF7C1F9-71FE-4EF2-F304-82576B66B7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1872F96-0059-CC29-4E08-E472DF52A8C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B1AC0-8AF2-44E8-8E9C-58183EBD927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282906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55753A-EF8F-4899-948F-ADC7DB5ABEC5}" type="datetimeFigureOut">
              <a:rPr lang="es-PE" smtClean="0"/>
              <a:t>30/08/2026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D9E8F-9575-44F2-A852-B377C0D4526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14684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7D9E8F-9575-44F2-A852-B377C0D45264}" type="slidenum">
              <a:rPr lang="es-PE" smtClean="0"/>
              <a:t>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66123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45E4081F-3120-9F0F-EA76-BF4DAFF9D0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5265"/>
            <a:ext cx="18288001" cy="1054292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1259594-731B-E435-1ADA-7C027D1A0A46}"/>
              </a:ext>
            </a:extLst>
          </p:cNvPr>
          <p:cNvSpPr txBox="1">
            <a:spLocks/>
          </p:cNvSpPr>
          <p:nvPr userDrawn="1"/>
        </p:nvSpPr>
        <p:spPr>
          <a:xfrm>
            <a:off x="326065" y="1680683"/>
            <a:ext cx="102108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bg2">
                    <a:lumMod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r>
              <a:rPr lang="en-US" dirty="0"/>
              <a:t>September 16-18 2026</a:t>
            </a:r>
          </a:p>
          <a:p>
            <a:r>
              <a:rPr lang="en-US" dirty="0"/>
              <a:t>Universidad Nacional de Piura</a:t>
            </a:r>
          </a:p>
          <a:p>
            <a:r>
              <a:rPr lang="en-US" dirty="0"/>
              <a:t>Piura, Perú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D3D21DA-0A4F-316F-4CF1-1D8C5DB1954E}"/>
              </a:ext>
            </a:extLst>
          </p:cNvPr>
          <p:cNvSpPr txBox="1">
            <a:spLocks/>
          </p:cNvSpPr>
          <p:nvPr userDrawn="1"/>
        </p:nvSpPr>
        <p:spPr>
          <a:xfrm>
            <a:off x="326064" y="0"/>
            <a:ext cx="1544733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bg2">
                    <a:lumMod val="25000"/>
                  </a:schemeClr>
                </a:solidFill>
                <a:latin typeface="Arimo" panose="020B0604020202020204" pitchFamily="34" charset="0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r>
              <a:rPr lang="en-US" dirty="0"/>
              <a:t>1st International Workshop on Systems, Applications, Artificial Intelligence and Innovation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6315B16A-03BC-F068-46DB-088FF420F44A}"/>
              </a:ext>
            </a:extLst>
          </p:cNvPr>
          <p:cNvSpPr/>
          <p:nvPr userDrawn="1"/>
        </p:nvSpPr>
        <p:spPr>
          <a:xfrm>
            <a:off x="167484" y="9308526"/>
            <a:ext cx="7452516" cy="914400"/>
          </a:xfrm>
          <a:prstGeom prst="rect">
            <a:avLst/>
          </a:prstGeom>
          <a:solidFill>
            <a:srgbClr val="DCEA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5400" b="1" spc="0" dirty="0">
                <a:solidFill>
                  <a:srgbClr val="090A7D"/>
                </a:solidFill>
                <a:latin typeface="Aptos Narrow" panose="020B0004020202020204" pitchFamily="34" charset="0"/>
                <a:ea typeface="Yu Gothic UI Semibold" panose="020B0700000000000000" pitchFamily="34" charset="-128"/>
              </a:rPr>
              <a:t>IWSAI 2026</a:t>
            </a:r>
            <a:endParaRPr lang="es-PE" sz="5400" spc="0" dirty="0">
              <a:latin typeface="Aptos Narrow" panose="020B0004020202020204" pitchFamily="34" charset="0"/>
              <a:ea typeface="Yu Gothic UI Semibold" panose="020B0700000000000000" pitchFamily="34" charset="-128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96CE61-C151-0742-8EED-95D5E5438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número de diapositiva 3">
            <a:extLst>
              <a:ext uri="{FF2B5EF4-FFF2-40B4-BE49-F238E27FC236}">
                <a16:creationId xmlns:a16="http://schemas.microsoft.com/office/drawing/2014/main" id="{6288C43C-4444-343C-41DC-57D406AD46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63315" y="8833656"/>
            <a:ext cx="4114800" cy="547688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rgbClr val="090A7D"/>
                </a:solidFill>
              </a:defRPr>
            </a:lvl1pPr>
          </a:lstStyle>
          <a:p>
            <a:pPr algn="r"/>
            <a:fld id="{71E46B4E-2D82-447C-A10A-026CBBA25E6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81014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D00DC0-1F07-69CD-1FA2-9B4E88FFB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092B8F-657F-AAE5-260C-C06DEC342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5575" y="1481138"/>
            <a:ext cx="9258300" cy="7310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C37619E-38BC-FF9C-53A2-D1C85DE781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id="{4E31E663-4A08-F31D-0446-1B23C2ECE5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63315" y="8833656"/>
            <a:ext cx="4114800" cy="547688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rgbClr val="090A7D"/>
                </a:solidFill>
              </a:defRPr>
            </a:lvl1pPr>
          </a:lstStyle>
          <a:p>
            <a:pPr algn="r"/>
            <a:fld id="{71E46B4E-2D82-447C-A10A-026CBBA25E6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74425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67B6F8-603A-2428-FC10-CE29674B8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B31ADFD-5316-BE4D-C7A3-EED7F4AD7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5575" y="1481138"/>
            <a:ext cx="9258300" cy="73104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1BCFFB3-8922-D757-CC37-7ECF0FC30A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id="{EDC3575B-1584-650F-8EB3-74611AE74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63315" y="8833656"/>
            <a:ext cx="4114800" cy="547688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rgbClr val="090A7D"/>
                </a:solidFill>
              </a:defRPr>
            </a:lvl1pPr>
          </a:lstStyle>
          <a:p>
            <a:pPr algn="r"/>
            <a:fld id="{71E46B4E-2D82-447C-A10A-026CBBA25E6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93431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438183-D354-7C79-034D-428E18CD6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7E1AE0E-8546-47DC-4FF5-700C39A706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50D5C6-9910-F7B0-B972-E34F9767BA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63315" y="8833656"/>
            <a:ext cx="4114800" cy="547688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rgbClr val="090A7D"/>
                </a:solidFill>
              </a:defRPr>
            </a:lvl1pPr>
          </a:lstStyle>
          <a:p>
            <a:pPr algn="r"/>
            <a:fld id="{71E46B4E-2D82-447C-A10A-026CBBA25E6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88552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n 48">
            <a:extLst>
              <a:ext uri="{FF2B5EF4-FFF2-40B4-BE49-F238E27FC236}">
                <a16:creationId xmlns:a16="http://schemas.microsoft.com/office/drawing/2014/main" id="{A2B8A1AD-469D-D7E6-502E-A434E89AEC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6000"/>
          </a:blip>
          <a:stretch>
            <a:fillRect/>
          </a:stretch>
        </p:blipFill>
        <p:spPr>
          <a:xfrm>
            <a:off x="0" y="8508"/>
            <a:ext cx="18288000" cy="4409621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7DC647E8-7A27-9456-81D2-46C04507EA2F}"/>
              </a:ext>
            </a:extLst>
          </p:cNvPr>
          <p:cNvGrpSpPr/>
          <p:nvPr userDrawn="1"/>
        </p:nvGrpSpPr>
        <p:grpSpPr>
          <a:xfrm>
            <a:off x="4334911" y="5143500"/>
            <a:ext cx="9249254" cy="3646862"/>
            <a:chOff x="4145655" y="3766347"/>
            <a:chExt cx="9249254" cy="3646862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C2F969A9-5A7F-B357-523B-96C790F83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75115" y="3766347"/>
              <a:ext cx="1771039" cy="1720041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4FC40AEA-7EB9-0622-15BA-AC377AF67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5766" y="5486388"/>
              <a:ext cx="1720041" cy="1720041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DADDDBC4-813E-7C0D-F9BD-BDF250352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0870" y="5370022"/>
              <a:ext cx="1771039" cy="1886633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CB84167B-2C7A-91B2-87E9-8BEF6C5D1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00" y="5448300"/>
              <a:ext cx="1964909" cy="1964909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CD91F462-A82C-FE50-2D5B-72493B06D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776" y="5253644"/>
              <a:ext cx="2332133" cy="2119387"/>
            </a:xfrm>
            <a:prstGeom prst="rect">
              <a:avLst/>
            </a:prstGeom>
          </p:spPr>
        </p:pic>
        <p:pic>
          <p:nvPicPr>
            <p:cNvPr id="14" name="Imagen 13" descr="Universidad Agraria del Ecuador">
              <a:extLst>
                <a:ext uri="{FF2B5EF4-FFF2-40B4-BE49-F238E27FC236}">
                  <a16:creationId xmlns:a16="http://schemas.microsoft.com/office/drawing/2014/main" id="{7DAB6C86-86C6-51B6-5804-46F5D421C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45655" y="3864368"/>
              <a:ext cx="4221003" cy="1435141"/>
            </a:xfrm>
            <a:prstGeom prst="rect">
              <a:avLst/>
            </a:prstGeom>
          </p:spPr>
        </p:pic>
        <p:pic>
          <p:nvPicPr>
            <p:cNvPr id="15" name="Imagen 14" descr="Universidad Nacional de Tumbes">
              <a:extLst>
                <a:ext uri="{FF2B5EF4-FFF2-40B4-BE49-F238E27FC236}">
                  <a16:creationId xmlns:a16="http://schemas.microsoft.com/office/drawing/2014/main" id="{2FA7B3B3-0751-5759-BC5F-746CAE119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365709" y="4060410"/>
              <a:ext cx="3206510" cy="940576"/>
            </a:xfrm>
            <a:prstGeom prst="rect">
              <a:avLst/>
            </a:prstGeom>
          </p:spPr>
        </p:pic>
      </p:grp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1C2BB8F-7314-D7F3-2B28-F36324E8F738}"/>
              </a:ext>
            </a:extLst>
          </p:cNvPr>
          <p:cNvSpPr/>
          <p:nvPr userDrawn="1"/>
        </p:nvSpPr>
        <p:spPr>
          <a:xfrm>
            <a:off x="167484" y="9308526"/>
            <a:ext cx="10524088" cy="914400"/>
          </a:xfrm>
          <a:prstGeom prst="rect">
            <a:avLst/>
          </a:prstGeom>
          <a:solidFill>
            <a:srgbClr val="DCEA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PE" sz="5400" b="1" spc="0" dirty="0">
                <a:solidFill>
                  <a:srgbClr val="090A7D"/>
                </a:solidFill>
                <a:latin typeface="Aptos Narrow" panose="020B0004020202020204" pitchFamily="34" charset="0"/>
                <a:ea typeface="Yu Gothic UI Semibold" panose="020B0700000000000000" pitchFamily="34" charset="-128"/>
              </a:rPr>
              <a:t>www.iwsai.org </a:t>
            </a:r>
            <a:endParaRPr lang="es-PE" sz="5400" spc="0" dirty="0">
              <a:latin typeface="Aptos Narrow" panose="020B0004020202020204" pitchFamily="34" charset="0"/>
              <a:ea typeface="Yu Gothic UI Semibold" panose="020B0700000000000000" pitchFamily="34" charset="-128"/>
            </a:endParaRPr>
          </a:p>
        </p:txBody>
      </p:sp>
      <p:pic>
        <p:nvPicPr>
          <p:cNvPr id="20" name="Imagen 19" descr="Universidad Nacional de Piura">
            <a:extLst>
              <a:ext uri="{FF2B5EF4-FFF2-40B4-BE49-F238E27FC236}">
                <a16:creationId xmlns:a16="http://schemas.microsoft.com/office/drawing/2014/main" id="{2E28E34C-56CA-6609-38BC-BC9F50D9D58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074809" y="2959805"/>
            <a:ext cx="3253112" cy="1073782"/>
          </a:xfrm>
          <a:prstGeom prst="rect">
            <a:avLst/>
          </a:prstGeom>
        </p:spPr>
      </p:pic>
      <p:grpSp>
        <p:nvGrpSpPr>
          <p:cNvPr id="31" name="Grupo 30">
            <a:extLst>
              <a:ext uri="{FF2B5EF4-FFF2-40B4-BE49-F238E27FC236}">
                <a16:creationId xmlns:a16="http://schemas.microsoft.com/office/drawing/2014/main" id="{AA5BB0F5-C09B-89DB-A5EA-60A872970FD4}"/>
              </a:ext>
            </a:extLst>
          </p:cNvPr>
          <p:cNvGrpSpPr/>
          <p:nvPr userDrawn="1"/>
        </p:nvGrpSpPr>
        <p:grpSpPr>
          <a:xfrm>
            <a:off x="7174414" y="2720840"/>
            <a:ext cx="3241482" cy="1359011"/>
            <a:chOff x="6908634" y="2716032"/>
            <a:chExt cx="2276475" cy="1014293"/>
          </a:xfrm>
        </p:grpSpPr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FB26D2F3-5C94-E91F-EB70-20C58F879FCD}"/>
                </a:ext>
              </a:extLst>
            </p:cNvPr>
            <p:cNvSpPr txBox="1"/>
            <p:nvPr userDrawn="1"/>
          </p:nvSpPr>
          <p:spPr>
            <a:xfrm>
              <a:off x="7345289" y="2960884"/>
              <a:ext cx="145264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4400" b="1" spc="600" dirty="0">
                  <a:solidFill>
                    <a:srgbClr val="090A7D"/>
                  </a:solidFill>
                  <a:latin typeface="Mokoto" pitchFamily="2" charset="0"/>
                </a:rPr>
                <a:t>CISAI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579910D6-CAC9-8A08-270E-9F079F890A00}"/>
                </a:ext>
              </a:extLst>
            </p:cNvPr>
            <p:cNvSpPr txBox="1"/>
            <p:nvPr userDrawn="1"/>
          </p:nvSpPr>
          <p:spPr>
            <a:xfrm>
              <a:off x="6908634" y="3384330"/>
              <a:ext cx="2276475" cy="3445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PE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www.cisai.com.pe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AE0CBDA3-48CA-D322-BDF3-00825A5B9215}"/>
                </a:ext>
              </a:extLst>
            </p:cNvPr>
            <p:cNvSpPr txBox="1"/>
            <p:nvPr userDrawn="1"/>
          </p:nvSpPr>
          <p:spPr>
            <a:xfrm>
              <a:off x="7382111" y="2716032"/>
              <a:ext cx="105727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0" algn="ctr">
                <a:buNone/>
              </a:pPr>
              <a:r>
                <a:rPr lang="es-PE" sz="2800" b="1" i="0" dirty="0">
                  <a:solidFill>
                    <a:srgbClr val="090A7D"/>
                  </a:solidFill>
                  <a:effectLst/>
                  <a:latin typeface="+mn-lt"/>
                </a:rPr>
                <a:t>Journal</a:t>
              </a:r>
              <a:endParaRPr lang="es-PE" sz="2800" b="1" i="0" dirty="0">
                <a:solidFill>
                  <a:srgbClr val="090A7D"/>
                </a:solidFill>
                <a:effectLst/>
                <a:latin typeface="Montserrat" panose="00000500000000000000" pitchFamily="2" charset="0"/>
              </a:endParaRP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4DF01E28-0B06-0A1E-85BC-419D8973BA57}"/>
              </a:ext>
            </a:extLst>
          </p:cNvPr>
          <p:cNvGrpSpPr/>
          <p:nvPr userDrawn="1"/>
        </p:nvGrpSpPr>
        <p:grpSpPr>
          <a:xfrm>
            <a:off x="10249809" y="2920613"/>
            <a:ext cx="4129200" cy="1107996"/>
            <a:chOff x="8966032" y="2713531"/>
            <a:chExt cx="3735655" cy="1107996"/>
          </a:xfrm>
        </p:grpSpPr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B9C24486-0248-FC4C-39F9-8B9D9913D6EE}"/>
                </a:ext>
              </a:extLst>
            </p:cNvPr>
            <p:cNvSpPr txBox="1"/>
            <p:nvPr userDrawn="1"/>
          </p:nvSpPr>
          <p:spPr>
            <a:xfrm>
              <a:off x="8977412" y="2898197"/>
              <a:ext cx="372427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PE" sz="3600" b="1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ptos Narrow" panose="020B0004020202020204" pitchFamily="34" charset="0"/>
                </a:rPr>
                <a:t>IA &amp; CD</a:t>
              </a:r>
            </a:p>
            <a:p>
              <a:r>
                <a:rPr lang="es-PE" sz="1800" b="1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ptos Narrow" panose="020B0004020202020204" pitchFamily="34" charset="0"/>
                </a:rPr>
                <a:t>UNIVERSIDAD NACIONAL DE TUMBES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06765A3E-4AA6-CD7C-7296-02C83B17D3C8}"/>
                </a:ext>
              </a:extLst>
            </p:cNvPr>
            <p:cNvSpPr txBox="1"/>
            <p:nvPr userDrawn="1"/>
          </p:nvSpPr>
          <p:spPr>
            <a:xfrm>
              <a:off x="8966032" y="2713531"/>
              <a:ext cx="258127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PE" sz="2000" b="1" i="0" dirty="0">
                  <a:solidFill>
                    <a:schemeClr val="tx1"/>
                  </a:solidFill>
                  <a:effectLst/>
                  <a:latin typeface="+mn-lt"/>
                </a:rPr>
                <a:t>Grupo de Investigación</a:t>
              </a:r>
              <a:endParaRPr lang="es-PE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B81C454-F5E1-0FF0-926E-91E242E5842F}"/>
              </a:ext>
            </a:extLst>
          </p:cNvPr>
          <p:cNvSpPr txBox="1"/>
          <p:nvPr userDrawn="1"/>
        </p:nvSpPr>
        <p:spPr>
          <a:xfrm>
            <a:off x="4074809" y="2120204"/>
            <a:ext cx="24785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2800" b="1" dirty="0">
                <a:solidFill>
                  <a:srgbClr val="090A7D"/>
                </a:solidFill>
              </a:rPr>
              <a:t>Organized by: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1A58ADC1-0C72-D189-008F-CABA102374D8}"/>
              </a:ext>
            </a:extLst>
          </p:cNvPr>
          <p:cNvSpPr txBox="1"/>
          <p:nvPr userDrawn="1"/>
        </p:nvSpPr>
        <p:spPr>
          <a:xfrm>
            <a:off x="3885761" y="4716652"/>
            <a:ext cx="24298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>
              <a:spcAft>
                <a:spcPts val="375"/>
              </a:spcAft>
              <a:buNone/>
            </a:pPr>
            <a:r>
              <a:rPr lang="es-PE" sz="2800" b="1" kern="1200" dirty="0">
                <a:solidFill>
                  <a:srgbClr val="090A7D"/>
                </a:solidFill>
                <a:latin typeface="+mn-lt"/>
                <a:ea typeface="+mn-ea"/>
                <a:cs typeface="+mn-cs"/>
              </a:rPr>
              <a:t>Sponsors:</a:t>
            </a:r>
            <a:br>
              <a:rPr lang="es-PE" dirty="0"/>
            </a:br>
            <a:endParaRPr lang="es-PE" dirty="0"/>
          </a:p>
        </p:txBody>
      </p:sp>
      <p:cxnSp>
        <p:nvCxnSpPr>
          <p:cNvPr id="38" name="Conector recto 37">
            <a:extLst>
              <a:ext uri="{FF2B5EF4-FFF2-40B4-BE49-F238E27FC236}">
                <a16:creationId xmlns:a16="http://schemas.microsoft.com/office/drawing/2014/main" id="{B2CD1CEC-F93B-4C9A-9F2B-7AFD1B69C7D9}"/>
              </a:ext>
            </a:extLst>
          </p:cNvPr>
          <p:cNvCxnSpPr/>
          <p:nvPr userDrawn="1"/>
        </p:nvCxnSpPr>
        <p:spPr>
          <a:xfrm>
            <a:off x="3854920" y="4457700"/>
            <a:ext cx="10524089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9" name="Group 2">
            <a:extLst>
              <a:ext uri="{FF2B5EF4-FFF2-40B4-BE49-F238E27FC236}">
                <a16:creationId xmlns:a16="http://schemas.microsoft.com/office/drawing/2014/main" id="{D6A14C01-30EE-E4AD-F6D5-CB8CF4857774}"/>
              </a:ext>
            </a:extLst>
          </p:cNvPr>
          <p:cNvGrpSpPr/>
          <p:nvPr userDrawn="1"/>
        </p:nvGrpSpPr>
        <p:grpSpPr>
          <a:xfrm>
            <a:off x="3153008" y="2571750"/>
            <a:ext cx="212090" cy="5143500"/>
            <a:chOff x="0" y="0"/>
            <a:chExt cx="55859" cy="1354667"/>
          </a:xfrm>
          <a:solidFill>
            <a:srgbClr val="0033CC"/>
          </a:solidFill>
        </p:grpSpPr>
        <p:sp>
          <p:nvSpPr>
            <p:cNvPr id="40" name="Freeform 3">
              <a:extLst>
                <a:ext uri="{FF2B5EF4-FFF2-40B4-BE49-F238E27FC236}">
                  <a16:creationId xmlns:a16="http://schemas.microsoft.com/office/drawing/2014/main" id="{16EF54BB-B96E-C7AE-52B1-631C6BE7E3B5}"/>
                </a:ext>
              </a:extLst>
            </p:cNvPr>
            <p:cNvSpPr/>
            <p:nvPr/>
          </p:nvSpPr>
          <p:spPr>
            <a:xfrm>
              <a:off x="0" y="0"/>
              <a:ext cx="55859" cy="1354667"/>
            </a:xfrm>
            <a:custGeom>
              <a:avLst/>
              <a:gdLst/>
              <a:ahLst/>
              <a:cxnLst/>
              <a:rect l="l" t="t" r="r" b="b"/>
              <a:pathLst>
                <a:path w="55859" h="1354667">
                  <a:moveTo>
                    <a:pt x="0" y="0"/>
                  </a:moveTo>
                  <a:lnTo>
                    <a:pt x="55859" y="0"/>
                  </a:lnTo>
                  <a:lnTo>
                    <a:pt x="55859" y="1354667"/>
                  </a:lnTo>
                  <a:lnTo>
                    <a:pt x="0" y="135466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PE"/>
            </a:p>
          </p:txBody>
        </p:sp>
        <p:sp>
          <p:nvSpPr>
            <p:cNvPr id="41" name="TextBox 4">
              <a:extLst>
                <a:ext uri="{FF2B5EF4-FFF2-40B4-BE49-F238E27FC236}">
                  <a16:creationId xmlns:a16="http://schemas.microsoft.com/office/drawing/2014/main" id="{E0B3F5E0-97E6-77EB-A97F-33FF502A5677}"/>
                </a:ext>
              </a:extLst>
            </p:cNvPr>
            <p:cNvSpPr txBox="1"/>
            <p:nvPr/>
          </p:nvSpPr>
          <p:spPr>
            <a:xfrm>
              <a:off x="0" y="-38100"/>
              <a:ext cx="55859" cy="139276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2" name="TextBox 9">
            <a:extLst>
              <a:ext uri="{FF2B5EF4-FFF2-40B4-BE49-F238E27FC236}">
                <a16:creationId xmlns:a16="http://schemas.microsoft.com/office/drawing/2014/main" id="{BF6FE6DA-B3C0-77C6-A2FD-74E5812ADEF8}"/>
              </a:ext>
            </a:extLst>
          </p:cNvPr>
          <p:cNvSpPr txBox="1"/>
          <p:nvPr userDrawn="1"/>
        </p:nvSpPr>
        <p:spPr>
          <a:xfrm rot="16200000">
            <a:off x="-2836474" y="3353501"/>
            <a:ext cx="9288593" cy="136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60"/>
              </a:lnSpc>
            </a:pPr>
            <a:r>
              <a:rPr lang="en-US" sz="9600" b="1" dirty="0">
                <a:solidFill>
                  <a:srgbClr val="1211CA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Thank you!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03E24E68-9FC4-3819-503C-1B48D7A60464}"/>
              </a:ext>
            </a:extLst>
          </p:cNvPr>
          <p:cNvSpPr/>
          <p:nvPr userDrawn="1"/>
        </p:nvSpPr>
        <p:spPr>
          <a:xfrm>
            <a:off x="10939360" y="9293392"/>
            <a:ext cx="2367931" cy="914400"/>
          </a:xfrm>
          <a:prstGeom prst="rect">
            <a:avLst/>
          </a:prstGeom>
          <a:solidFill>
            <a:srgbClr val="DCEA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5400" b="1" spc="0" dirty="0">
                <a:solidFill>
                  <a:srgbClr val="090A7D"/>
                </a:solidFill>
                <a:latin typeface="Aptos Narrow" panose="020B0004020202020204" pitchFamily="34" charset="0"/>
                <a:ea typeface="Yu Gothic UI Semibold" panose="020B0700000000000000" pitchFamily="34" charset="-128"/>
              </a:rPr>
              <a:t>2026</a:t>
            </a:r>
            <a:endParaRPr lang="es-PE" sz="5400" spc="0" dirty="0">
              <a:latin typeface="Aptos Narrow" panose="020B0004020202020204" pitchFamily="34" charset="0"/>
              <a:ea typeface="Yu Gothic UI Semibold" panose="020B0700000000000000" pitchFamily="34" charset="-128"/>
            </a:endParaRPr>
          </a:p>
        </p:txBody>
      </p:sp>
      <p:grpSp>
        <p:nvGrpSpPr>
          <p:cNvPr id="45" name="Group 2">
            <a:extLst>
              <a:ext uri="{FF2B5EF4-FFF2-40B4-BE49-F238E27FC236}">
                <a16:creationId xmlns:a16="http://schemas.microsoft.com/office/drawing/2014/main" id="{0A22A5EC-AD81-8564-B824-D4E5C733C856}"/>
              </a:ext>
            </a:extLst>
          </p:cNvPr>
          <p:cNvGrpSpPr/>
          <p:nvPr userDrawn="1"/>
        </p:nvGrpSpPr>
        <p:grpSpPr>
          <a:xfrm>
            <a:off x="10997606" y="9362943"/>
            <a:ext cx="45719" cy="797734"/>
            <a:chOff x="0" y="0"/>
            <a:chExt cx="55859" cy="1354667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46" name="Freeform 3">
              <a:extLst>
                <a:ext uri="{FF2B5EF4-FFF2-40B4-BE49-F238E27FC236}">
                  <a16:creationId xmlns:a16="http://schemas.microsoft.com/office/drawing/2014/main" id="{E6F1C4D6-0B5A-D647-A409-F91C348E048F}"/>
                </a:ext>
              </a:extLst>
            </p:cNvPr>
            <p:cNvSpPr/>
            <p:nvPr/>
          </p:nvSpPr>
          <p:spPr>
            <a:xfrm>
              <a:off x="0" y="0"/>
              <a:ext cx="55859" cy="1354667"/>
            </a:xfrm>
            <a:custGeom>
              <a:avLst/>
              <a:gdLst/>
              <a:ahLst/>
              <a:cxnLst/>
              <a:rect l="l" t="t" r="r" b="b"/>
              <a:pathLst>
                <a:path w="55859" h="1354667">
                  <a:moveTo>
                    <a:pt x="0" y="0"/>
                  </a:moveTo>
                  <a:lnTo>
                    <a:pt x="55859" y="0"/>
                  </a:lnTo>
                  <a:lnTo>
                    <a:pt x="55859" y="1354667"/>
                  </a:lnTo>
                  <a:lnTo>
                    <a:pt x="0" y="135466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PE"/>
            </a:p>
          </p:txBody>
        </p:sp>
        <p:sp>
          <p:nvSpPr>
            <p:cNvPr id="47" name="TextBox 4">
              <a:extLst>
                <a:ext uri="{FF2B5EF4-FFF2-40B4-BE49-F238E27FC236}">
                  <a16:creationId xmlns:a16="http://schemas.microsoft.com/office/drawing/2014/main" id="{95B1D634-20EB-B625-1DD1-8BDDD8D85A51}"/>
                </a:ext>
              </a:extLst>
            </p:cNvPr>
            <p:cNvSpPr txBox="1"/>
            <p:nvPr/>
          </p:nvSpPr>
          <p:spPr>
            <a:xfrm>
              <a:off x="0" y="-38100"/>
              <a:ext cx="55859" cy="139276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67842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FC7DDF46-692B-D14B-1A17-28EBA582733F}"/>
              </a:ext>
            </a:extLst>
          </p:cNvPr>
          <p:cNvGrpSpPr/>
          <p:nvPr userDrawn="1"/>
        </p:nvGrpSpPr>
        <p:grpSpPr>
          <a:xfrm>
            <a:off x="1240790" y="114300"/>
            <a:ext cx="212090" cy="5143500"/>
            <a:chOff x="0" y="0"/>
            <a:chExt cx="55859" cy="1354667"/>
          </a:xfrm>
          <a:solidFill>
            <a:srgbClr val="090A7D"/>
          </a:solidFill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F044EE50-5968-1176-1714-4A43564D3629}"/>
                </a:ext>
              </a:extLst>
            </p:cNvPr>
            <p:cNvSpPr/>
            <p:nvPr/>
          </p:nvSpPr>
          <p:spPr>
            <a:xfrm>
              <a:off x="0" y="0"/>
              <a:ext cx="55859" cy="1354667"/>
            </a:xfrm>
            <a:custGeom>
              <a:avLst/>
              <a:gdLst/>
              <a:ahLst/>
              <a:cxnLst/>
              <a:rect l="l" t="t" r="r" b="b"/>
              <a:pathLst>
                <a:path w="55859" h="1354667">
                  <a:moveTo>
                    <a:pt x="0" y="0"/>
                  </a:moveTo>
                  <a:lnTo>
                    <a:pt x="55859" y="0"/>
                  </a:lnTo>
                  <a:lnTo>
                    <a:pt x="55859" y="1354667"/>
                  </a:lnTo>
                  <a:lnTo>
                    <a:pt x="0" y="135466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PE"/>
            </a:p>
          </p:txBody>
        </p:sp>
        <p:sp>
          <p:nvSpPr>
            <p:cNvPr id="7" name="TextBox 4">
              <a:extLst>
                <a:ext uri="{FF2B5EF4-FFF2-40B4-BE49-F238E27FC236}">
                  <a16:creationId xmlns:a16="http://schemas.microsoft.com/office/drawing/2014/main" id="{C8A179E7-C6D0-5233-8C3A-29108541BC16}"/>
                </a:ext>
              </a:extLst>
            </p:cNvPr>
            <p:cNvSpPr txBox="1"/>
            <p:nvPr/>
          </p:nvSpPr>
          <p:spPr>
            <a:xfrm>
              <a:off x="0" y="-38100"/>
              <a:ext cx="55859" cy="139276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EB6A668F-BCCD-BFD1-6D18-5B3610D45051}"/>
              </a:ext>
            </a:extLst>
          </p:cNvPr>
          <p:cNvSpPr txBox="1"/>
          <p:nvPr userDrawn="1"/>
        </p:nvSpPr>
        <p:spPr>
          <a:xfrm rot="-5400000">
            <a:off x="-770324" y="6894900"/>
            <a:ext cx="3974630" cy="471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dirty="0">
                <a:solidFill>
                  <a:srgbClr val="10101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IWSAI 2026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720FE9A-DDCB-44B4-396D-94E34CD29D65}"/>
              </a:ext>
            </a:extLst>
          </p:cNvPr>
          <p:cNvGrpSpPr/>
          <p:nvPr userDrawn="1"/>
        </p:nvGrpSpPr>
        <p:grpSpPr>
          <a:xfrm>
            <a:off x="2239328" y="6927933"/>
            <a:ext cx="2758345" cy="120568"/>
            <a:chOff x="0" y="0"/>
            <a:chExt cx="726478" cy="64756"/>
          </a:xfrm>
          <a:solidFill>
            <a:srgbClr val="090A7D"/>
          </a:solidFill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75CA020-A53F-A5C4-27D7-52935A9058DB}"/>
                </a:ext>
              </a:extLst>
            </p:cNvPr>
            <p:cNvSpPr/>
            <p:nvPr/>
          </p:nvSpPr>
          <p:spPr>
            <a:xfrm>
              <a:off x="0" y="0"/>
              <a:ext cx="726478" cy="64756"/>
            </a:xfrm>
            <a:custGeom>
              <a:avLst/>
              <a:gdLst/>
              <a:ahLst/>
              <a:cxnLst/>
              <a:rect l="l" t="t" r="r" b="b"/>
              <a:pathLst>
                <a:path w="726478" h="64756">
                  <a:moveTo>
                    <a:pt x="0" y="0"/>
                  </a:moveTo>
                  <a:lnTo>
                    <a:pt x="726478" y="0"/>
                  </a:lnTo>
                  <a:lnTo>
                    <a:pt x="726478" y="64756"/>
                  </a:lnTo>
                  <a:lnTo>
                    <a:pt x="0" y="64756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PE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87459F5-E76C-D04E-46B5-E17CFC5C525D}"/>
                </a:ext>
              </a:extLst>
            </p:cNvPr>
            <p:cNvSpPr txBox="1"/>
            <p:nvPr/>
          </p:nvSpPr>
          <p:spPr>
            <a:xfrm>
              <a:off x="0" y="-38100"/>
              <a:ext cx="726478" cy="10285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3642E7-4BE3-FF86-1F76-A54F048A7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723900"/>
            <a:ext cx="15773400" cy="1989137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90A7D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PE" dirty="0"/>
          </a:p>
        </p:txBody>
      </p:sp>
      <p:sp>
        <p:nvSpPr>
          <p:cNvPr id="3" name="Marcador de número de diapositiva 3">
            <a:extLst>
              <a:ext uri="{FF2B5EF4-FFF2-40B4-BE49-F238E27FC236}">
                <a16:creationId xmlns:a16="http://schemas.microsoft.com/office/drawing/2014/main" id="{71F9F176-D813-11D1-3FB6-4FB28F598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63315" y="8833656"/>
            <a:ext cx="4114800" cy="547688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rgbClr val="090A7D"/>
                </a:solidFill>
              </a:defRPr>
            </a:lvl1pPr>
          </a:lstStyle>
          <a:p>
            <a:pPr algn="r"/>
            <a:fld id="{71E46B4E-2D82-447C-A10A-026CBBA25E6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13476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37C973-FA0D-D560-73B5-F2FF621E1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90A7D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P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7A9F6C-C9BE-71A9-10EE-C150B0DD4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168145-F344-535C-8D43-DFC8F0521A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63315" y="8833656"/>
            <a:ext cx="4114800" cy="547688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rgbClr val="090A7D"/>
                </a:solidFill>
              </a:defRPr>
            </a:lvl1pPr>
          </a:lstStyle>
          <a:p>
            <a:pPr algn="r"/>
            <a:fld id="{71E46B4E-2D82-447C-A10A-026CBBA25E6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3352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090FA8-35FB-8174-3D50-69EA0E8F0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A5C0540-3065-6D0A-FEC7-16EF74DA1A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9EF2E96-D385-4E78-EA16-EDD211AB55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63315" y="8833656"/>
            <a:ext cx="4114800" cy="547688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rgbClr val="090A7D"/>
                </a:solidFill>
              </a:defRPr>
            </a:lvl1pPr>
          </a:lstStyle>
          <a:p>
            <a:pPr algn="r"/>
            <a:fld id="{71E46B4E-2D82-447C-A10A-026CBBA25E6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11280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A61FAE-6989-2FF2-E6CC-3AF83F1B8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0F68B9D-B9C1-700D-7307-3D2FE20DD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01D3110-35DE-7DF5-58F5-12BEA0912C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63315" y="8833656"/>
            <a:ext cx="4114800" cy="547688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rgbClr val="090A7D"/>
                </a:solidFill>
              </a:defRPr>
            </a:lvl1pPr>
          </a:lstStyle>
          <a:p>
            <a:pPr algn="r"/>
            <a:fld id="{71E46B4E-2D82-447C-A10A-026CBBA25E6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3434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460567-A407-3EE8-E127-1D841AFBB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72D340-1F7C-7DB7-2E99-F574B9931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78EFFF-BD82-6991-B32F-964077D72D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id="{BF98A33B-5E71-325B-BEF9-B9979C2C9B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63315" y="8833656"/>
            <a:ext cx="4114800" cy="547688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rgbClr val="090A7D"/>
                </a:solidFill>
              </a:defRPr>
            </a:lvl1pPr>
          </a:lstStyle>
          <a:p>
            <a:pPr algn="r"/>
            <a:fld id="{71E46B4E-2D82-447C-A10A-026CBBA25E6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861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4AA296-0444-05C4-2854-C9A22BADB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35FFC26-5CC9-EFCE-0C38-A5E833B103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618CCB2-0CC8-32A0-FFC5-04A540631B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5B75DA6-CFB9-103F-0D88-2F35C7CE2D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1DDC9E5-3DDF-BB7B-FC09-32A10AD5B4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5" cy="5527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número de diapositiva 3">
            <a:extLst>
              <a:ext uri="{FF2B5EF4-FFF2-40B4-BE49-F238E27FC236}">
                <a16:creationId xmlns:a16="http://schemas.microsoft.com/office/drawing/2014/main" id="{7A23EE70-5637-CD2C-EDB6-72AF0E57B1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4163315" y="8833656"/>
            <a:ext cx="4114800" cy="547688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rgbClr val="090A7D"/>
                </a:solidFill>
              </a:defRPr>
            </a:lvl1pPr>
          </a:lstStyle>
          <a:p>
            <a:pPr algn="r"/>
            <a:fld id="{71E46B4E-2D82-447C-A10A-026CBBA25E6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564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BE5966C-D8A9-D8E3-7394-E6CF8AFF0B4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0" y="38100"/>
            <a:ext cx="3304571" cy="1609919"/>
          </a:xfrm>
          <a:prstGeom prst="rect">
            <a:avLst/>
          </a:prstGeom>
        </p:spPr>
      </p:pic>
      <p:sp>
        <p:nvSpPr>
          <p:cNvPr id="13" name="Marcador de pie de página 16">
            <a:extLst>
              <a:ext uri="{FF2B5EF4-FFF2-40B4-BE49-F238E27FC236}">
                <a16:creationId xmlns:a16="http://schemas.microsoft.com/office/drawing/2014/main" id="{D6FD0942-1FB8-25B4-24E6-23382C503B22}"/>
              </a:ext>
            </a:extLst>
          </p:cNvPr>
          <p:cNvSpPr txBox="1">
            <a:spLocks/>
          </p:cNvSpPr>
          <p:nvPr userDrawn="1"/>
        </p:nvSpPr>
        <p:spPr>
          <a:xfrm>
            <a:off x="1500505" y="38100"/>
            <a:ext cx="9869805" cy="3048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090A7D"/>
                </a:solidFill>
                <a:latin typeface="Arial Narrow" panose="020B0606020202030204" pitchFamily="34" charset="0"/>
              </a:rPr>
              <a:t>1st International Workshop on Systems, Applications, Artificial Intelligence and Innovation - IWSAI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CC426D4-84FC-FD63-DE5D-40CF058DC4F7}"/>
              </a:ext>
            </a:extLst>
          </p:cNvPr>
          <p:cNvSpPr txBox="1"/>
          <p:nvPr userDrawn="1"/>
        </p:nvSpPr>
        <p:spPr>
          <a:xfrm>
            <a:off x="1500504" y="403959"/>
            <a:ext cx="71862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90A7D"/>
                </a:solidFill>
                <a:latin typeface="Arial Narrow" panose="020B0606020202030204" pitchFamily="34" charset="0"/>
              </a:rPr>
              <a:t>September 16-18 2026 - Universidad Nacional de Piura</a:t>
            </a: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3F9EC520-DE3E-9911-C758-AE4152C3EA9D}"/>
              </a:ext>
            </a:extLst>
          </p:cNvPr>
          <p:cNvGrpSpPr/>
          <p:nvPr userDrawn="1"/>
        </p:nvGrpSpPr>
        <p:grpSpPr>
          <a:xfrm rot="10800000">
            <a:off x="7162800" y="9061449"/>
            <a:ext cx="11116340" cy="501650"/>
            <a:chOff x="0" y="-1"/>
            <a:chExt cx="9780181" cy="356524"/>
          </a:xfrm>
          <a:solidFill>
            <a:srgbClr val="090A7D"/>
          </a:solidFill>
        </p:grpSpPr>
        <p:sp>
          <p:nvSpPr>
            <p:cNvPr id="29" name="Datos 14">
              <a:extLst>
                <a:ext uri="{FF2B5EF4-FFF2-40B4-BE49-F238E27FC236}">
                  <a16:creationId xmlns:a16="http://schemas.microsoft.com/office/drawing/2014/main" id="{D3A67B97-E460-DB60-EABC-2F151AF367D4}"/>
                </a:ext>
              </a:extLst>
            </p:cNvPr>
            <p:cNvSpPr/>
            <p:nvPr userDrawn="1"/>
          </p:nvSpPr>
          <p:spPr>
            <a:xfrm>
              <a:off x="6526618" y="-1"/>
              <a:ext cx="3253563" cy="356523"/>
            </a:xfrm>
            <a:prstGeom prst="flowChartInputOutp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EBCA3AFC-746D-532D-4608-FC9B64498DD4}"/>
                </a:ext>
              </a:extLst>
            </p:cNvPr>
            <p:cNvSpPr/>
            <p:nvPr userDrawn="1"/>
          </p:nvSpPr>
          <p:spPr>
            <a:xfrm>
              <a:off x="0" y="0"/>
              <a:ext cx="7251405" cy="35652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318B10-B1F3-FF58-3B4B-FCC66E85913D}"/>
              </a:ext>
            </a:extLst>
          </p:cNvPr>
          <p:cNvSpPr/>
          <p:nvPr userDrawn="1"/>
        </p:nvSpPr>
        <p:spPr>
          <a:xfrm>
            <a:off x="0" y="9291830"/>
            <a:ext cx="18288000" cy="99516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4" name="Imagen 13" descr="Universidad Nacional de Piura">
            <a:extLst>
              <a:ext uri="{FF2B5EF4-FFF2-40B4-BE49-F238E27FC236}">
                <a16:creationId xmlns:a16="http://schemas.microsoft.com/office/drawing/2014/main" id="{18432333-831A-034D-B27C-9B6A2F2485C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875697" y="9410700"/>
            <a:ext cx="2133600" cy="704255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E295E517-5A98-7214-4A4F-F2B91A47AE9C}"/>
              </a:ext>
            </a:extLst>
          </p:cNvPr>
          <p:cNvSpPr txBox="1"/>
          <p:nvPr userDrawn="1"/>
        </p:nvSpPr>
        <p:spPr>
          <a:xfrm>
            <a:off x="13226877" y="9503152"/>
            <a:ext cx="14526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3200" b="1" spc="600" dirty="0">
                <a:solidFill>
                  <a:srgbClr val="090A7D"/>
                </a:solidFill>
                <a:latin typeface="Mokoto" pitchFamily="2" charset="0"/>
              </a:rPr>
              <a:t>CISAI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092DA8F-1595-3513-9193-DA668DDB925D}"/>
              </a:ext>
            </a:extLst>
          </p:cNvPr>
          <p:cNvSpPr txBox="1"/>
          <p:nvPr userDrawn="1"/>
        </p:nvSpPr>
        <p:spPr>
          <a:xfrm>
            <a:off x="14944725" y="9442966"/>
            <a:ext cx="37242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3200" b="1" spc="0" dirty="0">
                <a:solidFill>
                  <a:schemeClr val="tx1">
                    <a:lumMod val="95000"/>
                    <a:lumOff val="5000"/>
                  </a:schemeClr>
                </a:solidFill>
                <a:latin typeface="Aptos Narrow" panose="020B0004020202020204" pitchFamily="34" charset="0"/>
              </a:rPr>
              <a:t>IA &amp; CD</a:t>
            </a:r>
          </a:p>
          <a:p>
            <a:r>
              <a:rPr lang="es-PE" sz="1600" b="1" spc="0" dirty="0">
                <a:solidFill>
                  <a:schemeClr val="tx1">
                    <a:lumMod val="95000"/>
                    <a:lumOff val="5000"/>
                  </a:schemeClr>
                </a:solidFill>
                <a:latin typeface="Aptos Narrow" panose="020B0004020202020204" pitchFamily="34" charset="0"/>
              </a:rPr>
              <a:t>UNIVERSIDAD NACIONAL DE TUMBES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B208E39-697E-E9DF-8D03-9B8D953BCF04}"/>
              </a:ext>
            </a:extLst>
          </p:cNvPr>
          <p:cNvSpPr txBox="1"/>
          <p:nvPr userDrawn="1"/>
        </p:nvSpPr>
        <p:spPr>
          <a:xfrm>
            <a:off x="12790222" y="9926598"/>
            <a:ext cx="22764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www.cisai.com.pe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65FFA59-E630-471B-E9EF-3D88E3C981B5}"/>
              </a:ext>
            </a:extLst>
          </p:cNvPr>
          <p:cNvSpPr txBox="1"/>
          <p:nvPr userDrawn="1"/>
        </p:nvSpPr>
        <p:spPr>
          <a:xfrm>
            <a:off x="13399821" y="9258300"/>
            <a:ext cx="10572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es-PE" b="1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n-lt"/>
              </a:rPr>
              <a:t>Journal</a:t>
            </a:r>
            <a:endParaRPr lang="es-PE" b="1" i="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A79DA8A-1855-C194-BBE4-C24F569F19DE}"/>
              </a:ext>
            </a:extLst>
          </p:cNvPr>
          <p:cNvSpPr txBox="1"/>
          <p:nvPr userDrawn="1"/>
        </p:nvSpPr>
        <p:spPr>
          <a:xfrm>
            <a:off x="14933345" y="9258300"/>
            <a:ext cx="25812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18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</a:rPr>
              <a:t>Grupo de Investigación</a:t>
            </a:r>
            <a:endParaRPr lang="es-P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7FEE6C03-BE54-A8D6-34B9-E342AB166FE1}"/>
              </a:ext>
            </a:extLst>
          </p:cNvPr>
          <p:cNvSpPr/>
          <p:nvPr userDrawn="1"/>
        </p:nvSpPr>
        <p:spPr>
          <a:xfrm>
            <a:off x="0" y="9182100"/>
            <a:ext cx="18288000" cy="11049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8" name="Imagen 17" descr="Universidad Nacional de Piura">
            <a:extLst>
              <a:ext uri="{FF2B5EF4-FFF2-40B4-BE49-F238E27FC236}">
                <a16:creationId xmlns:a16="http://schemas.microsoft.com/office/drawing/2014/main" id="{89F22CC4-ED41-300C-A396-2C1CA0E05C9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60097" y="9455229"/>
            <a:ext cx="2133600" cy="704255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18E49D8-A1B4-31F2-E5AB-44539D9118FD}"/>
              </a:ext>
            </a:extLst>
          </p:cNvPr>
          <p:cNvSpPr txBox="1"/>
          <p:nvPr userDrawn="1"/>
        </p:nvSpPr>
        <p:spPr>
          <a:xfrm>
            <a:off x="2711277" y="9483507"/>
            <a:ext cx="14526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3200" b="1" spc="600" dirty="0">
                <a:solidFill>
                  <a:srgbClr val="090A7D"/>
                </a:solidFill>
                <a:latin typeface="Mokoto" pitchFamily="2" charset="0"/>
              </a:rPr>
              <a:t>CISAI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E725ED5-B1E3-3642-1A7A-6F36819A6E60}"/>
              </a:ext>
            </a:extLst>
          </p:cNvPr>
          <p:cNvSpPr txBox="1"/>
          <p:nvPr userDrawn="1"/>
        </p:nvSpPr>
        <p:spPr>
          <a:xfrm>
            <a:off x="4343400" y="9420820"/>
            <a:ext cx="37242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3200" b="1" spc="0" dirty="0">
                <a:solidFill>
                  <a:schemeClr val="tx1">
                    <a:lumMod val="95000"/>
                    <a:lumOff val="5000"/>
                  </a:schemeClr>
                </a:solidFill>
                <a:latin typeface="Aptos Narrow" panose="020B0004020202020204" pitchFamily="34" charset="0"/>
              </a:rPr>
              <a:t>IA &amp; CD</a:t>
            </a:r>
          </a:p>
          <a:p>
            <a:r>
              <a:rPr lang="es-PE" sz="1600" b="1" spc="0" dirty="0">
                <a:solidFill>
                  <a:schemeClr val="tx1">
                    <a:lumMod val="95000"/>
                    <a:lumOff val="5000"/>
                  </a:schemeClr>
                </a:solidFill>
                <a:latin typeface="Aptos Narrow" panose="020B0004020202020204" pitchFamily="34" charset="0"/>
              </a:rPr>
              <a:t>UNIVERSIDAD NACIONAL DE TUMBES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2319E97-6FDC-0CCA-5FC7-2861A07478CA}"/>
              </a:ext>
            </a:extLst>
          </p:cNvPr>
          <p:cNvSpPr txBox="1"/>
          <p:nvPr userDrawn="1"/>
        </p:nvSpPr>
        <p:spPr>
          <a:xfrm>
            <a:off x="2274622" y="9906953"/>
            <a:ext cx="22764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www.cisai.com.pe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2A179D9-C08D-15A7-2B3B-5C1E6514F679}"/>
              </a:ext>
            </a:extLst>
          </p:cNvPr>
          <p:cNvSpPr txBox="1"/>
          <p:nvPr userDrawn="1"/>
        </p:nvSpPr>
        <p:spPr>
          <a:xfrm>
            <a:off x="2884221" y="9238655"/>
            <a:ext cx="10572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None/>
            </a:pPr>
            <a:r>
              <a:rPr lang="es-PE" b="1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n-lt"/>
              </a:rPr>
              <a:t>Journal</a:t>
            </a:r>
            <a:endParaRPr lang="es-PE" b="1" i="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B365C5A-73CF-7A5F-302E-02CD7C2B062D}"/>
              </a:ext>
            </a:extLst>
          </p:cNvPr>
          <p:cNvSpPr txBox="1"/>
          <p:nvPr userDrawn="1"/>
        </p:nvSpPr>
        <p:spPr>
          <a:xfrm>
            <a:off x="4332020" y="9236154"/>
            <a:ext cx="25812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1800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</a:rPr>
              <a:t>Grupo de Investigación</a:t>
            </a:r>
            <a:endParaRPr lang="es-P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ADE3A38C-1355-9207-0159-72D376348DD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0" y="38100"/>
            <a:ext cx="3304571" cy="1609919"/>
          </a:xfrm>
          <a:prstGeom prst="rect">
            <a:avLst/>
          </a:prstGeom>
        </p:spPr>
      </p:pic>
      <p:sp>
        <p:nvSpPr>
          <p:cNvPr id="25" name="Marcador de número de diapositiva 3">
            <a:extLst>
              <a:ext uri="{FF2B5EF4-FFF2-40B4-BE49-F238E27FC236}">
                <a16:creationId xmlns:a16="http://schemas.microsoft.com/office/drawing/2014/main" id="{2BC7C09E-07DE-5CCD-9B1C-2553A17D9D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63315" y="8833656"/>
            <a:ext cx="4114800" cy="547688"/>
          </a:xfrm>
          <a:prstGeom prst="rect">
            <a:avLst/>
          </a:prstGeom>
        </p:spPr>
        <p:txBody>
          <a:bodyPr/>
          <a:lstStyle>
            <a:lvl1pPr algn="r">
              <a:defRPr sz="2400" b="1">
                <a:solidFill>
                  <a:srgbClr val="090A7D"/>
                </a:solidFill>
              </a:defRPr>
            </a:lvl1pPr>
          </a:lstStyle>
          <a:p>
            <a:pPr algn="r"/>
            <a:fld id="{71E46B4E-2D82-447C-A10A-026CBBA25E6D}" type="slidenum">
              <a:rPr lang="es-PE" smtClean="0"/>
              <a:pPr/>
              <a:t>‹Nº›</a:t>
            </a:fld>
            <a:endParaRPr lang="es-PE"/>
          </a:p>
        </p:txBody>
      </p:sp>
      <p:grpSp>
        <p:nvGrpSpPr>
          <p:cNvPr id="26" name="Group 3">
            <a:extLst>
              <a:ext uri="{FF2B5EF4-FFF2-40B4-BE49-F238E27FC236}">
                <a16:creationId xmlns:a16="http://schemas.microsoft.com/office/drawing/2014/main" id="{B1C9F991-F43B-9C62-265A-1AE50ED0D2AA}"/>
              </a:ext>
            </a:extLst>
          </p:cNvPr>
          <p:cNvGrpSpPr/>
          <p:nvPr userDrawn="1"/>
        </p:nvGrpSpPr>
        <p:grpSpPr>
          <a:xfrm>
            <a:off x="457200" y="626364"/>
            <a:ext cx="1856645" cy="68071"/>
            <a:chOff x="0" y="0"/>
            <a:chExt cx="488993" cy="17928"/>
          </a:xfrm>
        </p:grpSpPr>
        <p:sp>
          <p:nvSpPr>
            <p:cNvPr id="27" name="Freeform 4">
              <a:extLst>
                <a:ext uri="{FF2B5EF4-FFF2-40B4-BE49-F238E27FC236}">
                  <a16:creationId xmlns:a16="http://schemas.microsoft.com/office/drawing/2014/main" id="{624276C4-E873-1105-B47A-1E5E3A5B3FEB}"/>
                </a:ext>
              </a:extLst>
            </p:cNvPr>
            <p:cNvSpPr/>
            <p:nvPr/>
          </p:nvSpPr>
          <p:spPr>
            <a:xfrm>
              <a:off x="0" y="0"/>
              <a:ext cx="488993" cy="17928"/>
            </a:xfrm>
            <a:custGeom>
              <a:avLst/>
              <a:gdLst/>
              <a:ahLst/>
              <a:cxnLst/>
              <a:rect l="l" t="t" r="r" b="b"/>
              <a:pathLst>
                <a:path w="488993" h="17928">
                  <a:moveTo>
                    <a:pt x="0" y="0"/>
                  </a:moveTo>
                  <a:lnTo>
                    <a:pt x="488993" y="0"/>
                  </a:lnTo>
                  <a:lnTo>
                    <a:pt x="488993" y="17928"/>
                  </a:lnTo>
                  <a:lnTo>
                    <a:pt x="0" y="17928"/>
                  </a:lnTo>
                  <a:close/>
                </a:path>
              </a:pathLst>
            </a:custGeom>
            <a:solidFill>
              <a:srgbClr val="1211CA"/>
            </a:solidFill>
          </p:spPr>
          <p:txBody>
            <a:bodyPr/>
            <a:lstStyle/>
            <a:p>
              <a:endParaRPr lang="es-PE"/>
            </a:p>
          </p:txBody>
        </p:sp>
        <p:sp>
          <p:nvSpPr>
            <p:cNvPr id="28" name="TextBox 5">
              <a:extLst>
                <a:ext uri="{FF2B5EF4-FFF2-40B4-BE49-F238E27FC236}">
                  <a16:creationId xmlns:a16="http://schemas.microsoft.com/office/drawing/2014/main" id="{F7154FB0-BF63-CB49-CF63-FD8ACF04206A}"/>
                </a:ext>
              </a:extLst>
            </p:cNvPr>
            <p:cNvSpPr txBox="1"/>
            <p:nvPr/>
          </p:nvSpPr>
          <p:spPr>
            <a:xfrm>
              <a:off x="0" y="-38100"/>
              <a:ext cx="488993" cy="560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Marcador de pie de página 16">
            <a:extLst>
              <a:ext uri="{FF2B5EF4-FFF2-40B4-BE49-F238E27FC236}">
                <a16:creationId xmlns:a16="http://schemas.microsoft.com/office/drawing/2014/main" id="{363C3E29-1DD6-07B4-7019-3E839558F663}"/>
              </a:ext>
            </a:extLst>
          </p:cNvPr>
          <p:cNvSpPr txBox="1">
            <a:spLocks/>
          </p:cNvSpPr>
          <p:nvPr userDrawn="1"/>
        </p:nvSpPr>
        <p:spPr>
          <a:xfrm>
            <a:off x="340995" y="192087"/>
            <a:ext cx="9869805" cy="3048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090A7D"/>
                </a:solidFill>
                <a:latin typeface="Arial Narrow" panose="020B0606020202030204" pitchFamily="34" charset="0"/>
              </a:rPr>
              <a:t>1st International Workshop on Systems, Applications, Artificial Intelligence and Innovation - IWSAI 2026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52097DA-A619-2B66-5A08-E606A03B183C}"/>
              </a:ext>
            </a:extLst>
          </p:cNvPr>
          <p:cNvSpPr txBox="1"/>
          <p:nvPr userDrawn="1"/>
        </p:nvSpPr>
        <p:spPr>
          <a:xfrm>
            <a:off x="15789131" y="1596353"/>
            <a:ext cx="26512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September 16-18 2026</a:t>
            </a:r>
          </a:p>
        </p:txBody>
      </p:sp>
      <p:sp>
        <p:nvSpPr>
          <p:cNvPr id="31" name="Marcador de título 1">
            <a:extLst>
              <a:ext uri="{FF2B5EF4-FFF2-40B4-BE49-F238E27FC236}">
                <a16:creationId xmlns:a16="http://schemas.microsoft.com/office/drawing/2014/main" id="{9078C4E8-6CD1-3F15-52BC-0C980A574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7751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F1B61B7-E0EE-477D-E275-8FB7AFEDA8F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49000"/>
          </a:blip>
          <a:stretch>
            <a:fillRect/>
          </a:stretch>
        </p:blipFill>
        <p:spPr>
          <a:xfrm>
            <a:off x="16536148" y="9153894"/>
            <a:ext cx="1741967" cy="116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068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2" r:id="rId2"/>
    <p:sldLayoutId id="2147483661" r:id="rId3"/>
    <p:sldLayoutId id="2147483663" r:id="rId4"/>
    <p:sldLayoutId id="2147483664" r:id="rId5"/>
    <p:sldLayoutId id="2147483665" r:id="rId6"/>
    <p:sldLayoutId id="2147483666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3A78DD5-8001-3B99-C9DA-924CBF37E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773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2204017" y="2844048"/>
            <a:ext cx="14100892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20"/>
              </a:lnSpc>
            </a:pPr>
            <a:r>
              <a:rPr lang="es-ES" sz="4200" b="1" dirty="0" err="1">
                <a:solidFill>
                  <a:srgbClr val="10101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Manuscript</a:t>
            </a:r>
            <a:r>
              <a:rPr lang="es-ES" sz="4200" b="1" dirty="0">
                <a:solidFill>
                  <a:srgbClr val="10101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Title</a:t>
            </a:r>
            <a:endParaRPr lang="en-US" sz="4200" b="1" dirty="0">
              <a:solidFill>
                <a:srgbClr val="10101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204017" y="4218438"/>
            <a:ext cx="15398183" cy="8645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51"/>
              </a:lnSpc>
            </a:pPr>
            <a:r>
              <a:rPr lang="en-US" sz="2465" b="1" dirty="0">
                <a:solidFill>
                  <a:srgbClr val="1211C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Autor 1 </a:t>
            </a:r>
            <a:r>
              <a:rPr lang="en-US" sz="2465" b="1" baseline="30000" dirty="0">
                <a:solidFill>
                  <a:srgbClr val="1211C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1</a:t>
            </a:r>
            <a:r>
              <a:rPr lang="en-US" sz="2465" b="1" dirty="0">
                <a:solidFill>
                  <a:srgbClr val="1211C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, Autor 2 </a:t>
            </a:r>
            <a:r>
              <a:rPr lang="en-US" sz="2465" b="1" baseline="30000" dirty="0">
                <a:solidFill>
                  <a:srgbClr val="1211C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1</a:t>
            </a:r>
            <a:r>
              <a:rPr lang="en-US" sz="2465" b="1" dirty="0">
                <a:solidFill>
                  <a:srgbClr val="1211C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, Autor 3 </a:t>
            </a:r>
            <a:r>
              <a:rPr lang="en-US" sz="2465" b="1" baseline="30000" dirty="0">
                <a:solidFill>
                  <a:srgbClr val="1211C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1</a:t>
            </a:r>
            <a:r>
              <a:rPr lang="en-US" sz="2465" b="1" dirty="0">
                <a:solidFill>
                  <a:srgbClr val="1211C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, Autor 4 </a:t>
            </a:r>
            <a:r>
              <a:rPr lang="en-US" sz="2465" b="1" baseline="30000" dirty="0">
                <a:solidFill>
                  <a:srgbClr val="1211C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2</a:t>
            </a:r>
            <a:r>
              <a:rPr lang="en-US" sz="2465" b="1" dirty="0">
                <a:solidFill>
                  <a:srgbClr val="1211C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, Autor 5 </a:t>
            </a:r>
            <a:r>
              <a:rPr lang="en-US" sz="2465" b="1" baseline="30000" dirty="0">
                <a:solidFill>
                  <a:srgbClr val="1211C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1</a:t>
            </a:r>
            <a:r>
              <a:rPr lang="en-US" sz="2465" b="1" dirty="0">
                <a:solidFill>
                  <a:srgbClr val="1211CA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</a:p>
          <a:p>
            <a:pPr algn="l">
              <a:lnSpc>
                <a:spcPts val="3451"/>
              </a:lnSpc>
            </a:pPr>
            <a:endParaRPr lang="en-US" sz="2465" b="1" dirty="0">
              <a:solidFill>
                <a:srgbClr val="1211CA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16734" y="5618785"/>
            <a:ext cx="8997383" cy="11644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10"/>
              </a:lnSpc>
              <a:spcBef>
                <a:spcPct val="0"/>
              </a:spcBef>
            </a:pPr>
            <a:r>
              <a:rPr lang="es-PE" sz="2221" baseline="30000" noProof="0" dirty="0">
                <a:solidFill>
                  <a:srgbClr val="090A7D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1</a:t>
            </a:r>
            <a:r>
              <a:rPr lang="es-PE" sz="2221" noProof="0" dirty="0">
                <a:solidFill>
                  <a:srgbClr val="090A7D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Departamento de informática, </a:t>
            </a:r>
            <a:r>
              <a:rPr lang="es-PE" sz="2221" noProof="0" dirty="0" err="1">
                <a:solidFill>
                  <a:srgbClr val="090A7D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Universitat</a:t>
            </a:r>
            <a:r>
              <a:rPr lang="es-PE" sz="2221" noProof="0" dirty="0">
                <a:solidFill>
                  <a:srgbClr val="090A7D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de València, España</a:t>
            </a:r>
          </a:p>
          <a:p>
            <a:pPr algn="l">
              <a:lnSpc>
                <a:spcPts val="3110"/>
              </a:lnSpc>
              <a:spcBef>
                <a:spcPct val="0"/>
              </a:spcBef>
            </a:pPr>
            <a:r>
              <a:rPr lang="fr-FR" sz="2221" baseline="30000" dirty="0">
                <a:solidFill>
                  <a:srgbClr val="090A7D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2</a:t>
            </a:r>
            <a:r>
              <a:rPr lang="fr-FR" sz="2221" dirty="0">
                <a:solidFill>
                  <a:srgbClr val="090A7D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VRAIN Institute, </a:t>
            </a:r>
            <a:r>
              <a:rPr lang="fr-FR" sz="2221" dirty="0" err="1">
                <a:solidFill>
                  <a:srgbClr val="090A7D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Universitat</a:t>
            </a:r>
            <a:r>
              <a:rPr lang="fr-FR" sz="2221" dirty="0">
                <a:solidFill>
                  <a:srgbClr val="090A7D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  <a:r>
              <a:rPr lang="fr-FR" sz="2221" dirty="0" err="1">
                <a:solidFill>
                  <a:srgbClr val="090A7D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Politècnica</a:t>
            </a:r>
            <a:r>
              <a:rPr lang="fr-FR" sz="2221" dirty="0">
                <a:solidFill>
                  <a:srgbClr val="090A7D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de València, España</a:t>
            </a:r>
            <a:endParaRPr lang="en-US" sz="2221" dirty="0">
              <a:solidFill>
                <a:srgbClr val="090A7D"/>
              </a:solidFill>
              <a:latin typeface="Glacial Indifference"/>
              <a:ea typeface="Glacial Indifference"/>
              <a:cs typeface="Glacial Indifference"/>
              <a:sym typeface="Glacial Indifference"/>
            </a:endParaRPr>
          </a:p>
          <a:p>
            <a:pPr algn="l">
              <a:lnSpc>
                <a:spcPts val="3110"/>
              </a:lnSpc>
              <a:spcBef>
                <a:spcPct val="0"/>
              </a:spcBef>
            </a:pPr>
            <a:r>
              <a:rPr lang="en-US" sz="2221" dirty="0">
                <a:solidFill>
                  <a:srgbClr val="090A7D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</a:p>
        </p:txBody>
      </p:sp>
      <p:sp>
        <p:nvSpPr>
          <p:cNvPr id="19" name="Marcador de número de diapositiva 18">
            <a:extLst>
              <a:ext uri="{FF2B5EF4-FFF2-40B4-BE49-F238E27FC236}">
                <a16:creationId xmlns:a16="http://schemas.microsoft.com/office/drawing/2014/main" id="{D95895F3-4950-D905-6754-CD931632A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9FB0EAB4-9320-057A-A324-280958142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8C2A8568-C531-82CB-9747-8663E6455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6BDF582-E11F-4EFC-FBE5-D89AC9264E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535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2D28233-86B3-D10C-DBE0-4067A199D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4D5E79C-B6B3-C711-F607-13BC63323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B617A00-E257-74B3-65EC-4A53A5D3DC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1E46B4E-2D82-447C-A10A-026CBBA25E6D}" type="slidenum">
              <a:rPr lang="es-PE" smtClean="0"/>
              <a:pPr/>
              <a:t>4</a:t>
            </a:fld>
            <a:endParaRPr lang="es-PE" sz="2400"/>
          </a:p>
        </p:txBody>
      </p:sp>
    </p:spTree>
    <p:extLst>
      <p:ext uri="{BB962C8B-B14F-4D97-AF65-F5344CB8AC3E}">
        <p14:creationId xmlns:p14="http://schemas.microsoft.com/office/powerpoint/2010/main" val="1921033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100987D7-11FC-DAA9-30DE-1D661BA6A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D5097C0-1744-6444-F94F-BE9E6DED7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8C45E5-B106-6717-6DC4-70A01FD357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1E46B4E-2D82-447C-A10A-026CBBA25E6D}" type="slidenum">
              <a:rPr lang="es-PE" smtClean="0"/>
              <a:pPr/>
              <a:t>5</a:t>
            </a:fld>
            <a:endParaRPr lang="es-PE" sz="2400"/>
          </a:p>
        </p:txBody>
      </p:sp>
    </p:spTree>
    <p:extLst>
      <p:ext uri="{BB962C8B-B14F-4D97-AF65-F5344CB8AC3E}">
        <p14:creationId xmlns:p14="http://schemas.microsoft.com/office/powerpoint/2010/main" val="3864127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52861" y="1595363"/>
            <a:ext cx="212090" cy="5143500"/>
            <a:chOff x="0" y="0"/>
            <a:chExt cx="55859" cy="1354667"/>
          </a:xfrm>
          <a:solidFill>
            <a:srgbClr val="0033CC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55859" cy="1354667"/>
            </a:xfrm>
            <a:custGeom>
              <a:avLst/>
              <a:gdLst/>
              <a:ahLst/>
              <a:cxnLst/>
              <a:rect l="l" t="t" r="r" b="b"/>
              <a:pathLst>
                <a:path w="55859" h="1354667">
                  <a:moveTo>
                    <a:pt x="0" y="0"/>
                  </a:moveTo>
                  <a:lnTo>
                    <a:pt x="55859" y="0"/>
                  </a:lnTo>
                  <a:lnTo>
                    <a:pt x="55859" y="1354667"/>
                  </a:lnTo>
                  <a:lnTo>
                    <a:pt x="0" y="135466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P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5859" cy="1392767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794627" y="4105507"/>
            <a:ext cx="11683373" cy="1228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60"/>
              </a:lnSpc>
            </a:pPr>
            <a:r>
              <a:rPr lang="en-US" sz="6600" b="1" dirty="0">
                <a:solidFill>
                  <a:srgbClr val="1211CA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Thanks for you attention!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615D9E61-2B39-9CC3-AC49-D6A02FAEB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73200" y="8724900"/>
            <a:ext cx="4114800" cy="547688"/>
          </a:xfrm>
        </p:spPr>
        <p:txBody>
          <a:bodyPr/>
          <a:lstStyle/>
          <a:p>
            <a:fld id="{71E46B4E-2D82-447C-A10A-026CBBA25E6D}" type="slidenum">
              <a:rPr lang="es-PE" smtClean="0"/>
              <a:t>6</a:t>
            </a:fld>
            <a:endParaRPr lang="es-PE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D6244A7-9244-8AC9-AD28-F9605A3785E1}"/>
              </a:ext>
            </a:extLst>
          </p:cNvPr>
          <p:cNvSpPr txBox="1"/>
          <p:nvPr/>
        </p:nvSpPr>
        <p:spPr>
          <a:xfrm>
            <a:off x="2770466" y="5334113"/>
            <a:ext cx="14020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Ultra-Bold"/>
              </a:rPr>
              <a:t>Do </a:t>
            </a:r>
            <a:r>
              <a:rPr lang="es-PE" sz="6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Ultra-Bold"/>
              </a:rPr>
              <a:t>you</a:t>
            </a:r>
            <a:r>
              <a:rPr lang="es-PE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Ultra-Bold"/>
              </a:rPr>
              <a:t> </a:t>
            </a:r>
            <a:r>
              <a:rPr lang="es-PE" sz="6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Ultra-Bold"/>
              </a:rPr>
              <a:t>have</a:t>
            </a:r>
            <a:r>
              <a:rPr lang="es-PE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Ultra-Bold"/>
              </a:rPr>
              <a:t> </a:t>
            </a:r>
            <a:r>
              <a:rPr lang="es-PE" sz="6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Ultra-Bold"/>
              </a:rPr>
              <a:t>any</a:t>
            </a:r>
            <a:r>
              <a:rPr lang="es-PE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Ultra-Bold"/>
              </a:rPr>
              <a:t> </a:t>
            </a:r>
            <a:r>
              <a:rPr lang="es-PE" sz="6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Ultra-Bold"/>
              </a:rPr>
              <a:t>questions</a:t>
            </a:r>
            <a:r>
              <a:rPr lang="es-PE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Ultra-Bold"/>
              </a:rPr>
              <a:t>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20A12-77A9-6981-7361-D0A6058B9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7966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1864</TotalTime>
  <Words>60</Words>
  <Application>Microsoft Office PowerPoint</Application>
  <PresentationFormat>Personalizado</PresentationFormat>
  <Paragraphs>14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21" baseType="lpstr">
      <vt:lpstr>Montserrat Bold</vt:lpstr>
      <vt:lpstr>Aptos Display</vt:lpstr>
      <vt:lpstr>Glacial Indifference</vt:lpstr>
      <vt:lpstr>Calibri</vt:lpstr>
      <vt:lpstr>Mokoto</vt:lpstr>
      <vt:lpstr>Aptos Narrow</vt:lpstr>
      <vt:lpstr>Montserrat Ultra-Bold</vt:lpstr>
      <vt:lpstr>Arial Narrow</vt:lpstr>
      <vt:lpstr>Glacial Indifference Bold</vt:lpstr>
      <vt:lpstr>Montserrat</vt:lpstr>
      <vt:lpstr>Arial</vt:lpstr>
      <vt:lpstr>Aptos</vt:lpstr>
      <vt:lpstr>Office Theme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cisai.com.pe</dc:title>
  <cp:lastModifiedBy>Docente - Oscar Jhan Marcos Pe�a Caceres</cp:lastModifiedBy>
  <cp:revision>44</cp:revision>
  <dcterms:created xsi:type="dcterms:W3CDTF">2006-08-16T00:00:00Z</dcterms:created>
  <dcterms:modified xsi:type="dcterms:W3CDTF">2026-08-30T11:29:56Z</dcterms:modified>
  <dc:identifier>DAGwOJ0Qg08</dc:identifier>
</cp:coreProperties>
</file>